
<file path=[Content_Types].xml><?xml version="1.0" encoding="utf-8"?>
<Types xmlns="http://schemas.openxmlformats.org/package/2006/content-types">
  <Default Extension="png" ContentType="image/png"/>
  <Default Extension="jpeg" ContentType="image/jpeg"/>
  <Default Extension="webp"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8" r:id="rId5"/>
    <p:sldId id="269" r:id="rId6"/>
    <p:sldId id="270" r:id="rId7"/>
    <p:sldId id="271" r:id="rId8"/>
    <p:sldId id="272"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3" d="100"/>
          <a:sy n="63" d="100"/>
        </p:scale>
        <p:origin x="80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E024C95A-E76F-4520-A71C-F384E036D3CE}" type="datetimeFigureOut">
              <a:rPr lang="es-MX" smtClean="0"/>
              <a:t>16/07/2020</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765C4552-1293-4B66-B2FA-3F0C91C8DDED}" type="slidenum">
              <a:rPr lang="es-MX" smtClean="0"/>
              <a:t>‹Nº›</a:t>
            </a:fld>
            <a:endParaRPr lang="es-MX" dirty="0"/>
          </a:p>
        </p:txBody>
      </p:sp>
    </p:spTree>
    <p:extLst>
      <p:ext uri="{BB962C8B-B14F-4D97-AF65-F5344CB8AC3E}">
        <p14:creationId xmlns:p14="http://schemas.microsoft.com/office/powerpoint/2010/main" val="4215984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024C95A-E76F-4520-A71C-F384E036D3CE}" type="datetimeFigureOut">
              <a:rPr lang="es-MX" smtClean="0"/>
              <a:t>16/07/2020</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765C4552-1293-4B66-B2FA-3F0C91C8DDED}" type="slidenum">
              <a:rPr lang="es-MX" smtClean="0"/>
              <a:t>‹Nº›</a:t>
            </a:fld>
            <a:endParaRPr lang="es-MX" dirty="0"/>
          </a:p>
        </p:txBody>
      </p:sp>
    </p:spTree>
    <p:extLst>
      <p:ext uri="{BB962C8B-B14F-4D97-AF65-F5344CB8AC3E}">
        <p14:creationId xmlns:p14="http://schemas.microsoft.com/office/powerpoint/2010/main" val="3639026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024C95A-E76F-4520-A71C-F384E036D3CE}" type="datetimeFigureOut">
              <a:rPr lang="es-MX" smtClean="0"/>
              <a:t>16/07/2020</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765C4552-1293-4B66-B2FA-3F0C91C8DDED}" type="slidenum">
              <a:rPr lang="es-MX" smtClean="0"/>
              <a:t>‹Nº›</a:t>
            </a:fld>
            <a:endParaRPr lang="es-MX" dirty="0"/>
          </a:p>
        </p:txBody>
      </p:sp>
    </p:spTree>
    <p:extLst>
      <p:ext uri="{BB962C8B-B14F-4D97-AF65-F5344CB8AC3E}">
        <p14:creationId xmlns:p14="http://schemas.microsoft.com/office/powerpoint/2010/main" val="472097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024C95A-E76F-4520-A71C-F384E036D3CE}" type="datetimeFigureOut">
              <a:rPr lang="es-MX" smtClean="0"/>
              <a:t>16/07/2020</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765C4552-1293-4B66-B2FA-3F0C91C8DDED}" type="slidenum">
              <a:rPr lang="es-MX" smtClean="0"/>
              <a:t>‹Nº›</a:t>
            </a:fld>
            <a:endParaRPr lang="es-MX" dirty="0"/>
          </a:p>
        </p:txBody>
      </p:sp>
    </p:spTree>
    <p:extLst>
      <p:ext uri="{BB962C8B-B14F-4D97-AF65-F5344CB8AC3E}">
        <p14:creationId xmlns:p14="http://schemas.microsoft.com/office/powerpoint/2010/main" val="405853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024C95A-E76F-4520-A71C-F384E036D3CE}" type="datetimeFigureOut">
              <a:rPr lang="es-MX" smtClean="0"/>
              <a:t>16/07/2020</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765C4552-1293-4B66-B2FA-3F0C91C8DDED}" type="slidenum">
              <a:rPr lang="es-MX" smtClean="0"/>
              <a:t>‹Nº›</a:t>
            </a:fld>
            <a:endParaRPr lang="es-MX" dirty="0"/>
          </a:p>
        </p:txBody>
      </p:sp>
    </p:spTree>
    <p:extLst>
      <p:ext uri="{BB962C8B-B14F-4D97-AF65-F5344CB8AC3E}">
        <p14:creationId xmlns:p14="http://schemas.microsoft.com/office/powerpoint/2010/main" val="3100255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E024C95A-E76F-4520-A71C-F384E036D3CE}" type="datetimeFigureOut">
              <a:rPr lang="es-MX" smtClean="0"/>
              <a:t>16/07/2020</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765C4552-1293-4B66-B2FA-3F0C91C8DDED}" type="slidenum">
              <a:rPr lang="es-MX" smtClean="0"/>
              <a:t>‹Nº›</a:t>
            </a:fld>
            <a:endParaRPr lang="es-MX" dirty="0"/>
          </a:p>
        </p:txBody>
      </p:sp>
    </p:spTree>
    <p:extLst>
      <p:ext uri="{BB962C8B-B14F-4D97-AF65-F5344CB8AC3E}">
        <p14:creationId xmlns:p14="http://schemas.microsoft.com/office/powerpoint/2010/main" val="1829053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E024C95A-E76F-4520-A71C-F384E036D3CE}" type="datetimeFigureOut">
              <a:rPr lang="es-MX" smtClean="0"/>
              <a:t>16/07/2020</a:t>
            </a:fld>
            <a:endParaRPr lang="es-MX" dirty="0"/>
          </a:p>
        </p:txBody>
      </p:sp>
      <p:sp>
        <p:nvSpPr>
          <p:cNvPr id="8" name="Marcador de pie de página 7"/>
          <p:cNvSpPr>
            <a:spLocks noGrp="1"/>
          </p:cNvSpPr>
          <p:nvPr>
            <p:ph type="ftr" sz="quarter" idx="11"/>
          </p:nvPr>
        </p:nvSpPr>
        <p:spPr/>
        <p:txBody>
          <a:bodyPr/>
          <a:lstStyle/>
          <a:p>
            <a:endParaRPr lang="es-MX" dirty="0"/>
          </a:p>
        </p:txBody>
      </p:sp>
      <p:sp>
        <p:nvSpPr>
          <p:cNvPr id="9" name="Marcador de número de diapositiva 8"/>
          <p:cNvSpPr>
            <a:spLocks noGrp="1"/>
          </p:cNvSpPr>
          <p:nvPr>
            <p:ph type="sldNum" sz="quarter" idx="12"/>
          </p:nvPr>
        </p:nvSpPr>
        <p:spPr/>
        <p:txBody>
          <a:bodyPr/>
          <a:lstStyle/>
          <a:p>
            <a:fld id="{765C4552-1293-4B66-B2FA-3F0C91C8DDED}" type="slidenum">
              <a:rPr lang="es-MX" smtClean="0"/>
              <a:t>‹Nº›</a:t>
            </a:fld>
            <a:endParaRPr lang="es-MX" dirty="0"/>
          </a:p>
        </p:txBody>
      </p:sp>
    </p:spTree>
    <p:extLst>
      <p:ext uri="{BB962C8B-B14F-4D97-AF65-F5344CB8AC3E}">
        <p14:creationId xmlns:p14="http://schemas.microsoft.com/office/powerpoint/2010/main" val="162002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E024C95A-E76F-4520-A71C-F384E036D3CE}" type="datetimeFigureOut">
              <a:rPr lang="es-MX" smtClean="0"/>
              <a:t>16/07/2020</a:t>
            </a:fld>
            <a:endParaRPr lang="es-MX" dirty="0"/>
          </a:p>
        </p:txBody>
      </p:sp>
      <p:sp>
        <p:nvSpPr>
          <p:cNvPr id="4" name="Marcador de pie de página 3"/>
          <p:cNvSpPr>
            <a:spLocks noGrp="1"/>
          </p:cNvSpPr>
          <p:nvPr>
            <p:ph type="ftr" sz="quarter" idx="11"/>
          </p:nvPr>
        </p:nvSpPr>
        <p:spPr/>
        <p:txBody>
          <a:bodyPr/>
          <a:lstStyle/>
          <a:p>
            <a:endParaRPr lang="es-MX" dirty="0"/>
          </a:p>
        </p:txBody>
      </p:sp>
      <p:sp>
        <p:nvSpPr>
          <p:cNvPr id="5" name="Marcador de número de diapositiva 4"/>
          <p:cNvSpPr>
            <a:spLocks noGrp="1"/>
          </p:cNvSpPr>
          <p:nvPr>
            <p:ph type="sldNum" sz="quarter" idx="12"/>
          </p:nvPr>
        </p:nvSpPr>
        <p:spPr/>
        <p:txBody>
          <a:bodyPr/>
          <a:lstStyle/>
          <a:p>
            <a:fld id="{765C4552-1293-4B66-B2FA-3F0C91C8DDED}" type="slidenum">
              <a:rPr lang="es-MX" smtClean="0"/>
              <a:t>‹Nº›</a:t>
            </a:fld>
            <a:endParaRPr lang="es-MX" dirty="0"/>
          </a:p>
        </p:txBody>
      </p:sp>
    </p:spTree>
    <p:extLst>
      <p:ext uri="{BB962C8B-B14F-4D97-AF65-F5344CB8AC3E}">
        <p14:creationId xmlns:p14="http://schemas.microsoft.com/office/powerpoint/2010/main" val="1254746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024C95A-E76F-4520-A71C-F384E036D3CE}" type="datetimeFigureOut">
              <a:rPr lang="es-MX" smtClean="0"/>
              <a:t>16/07/2020</a:t>
            </a:fld>
            <a:endParaRPr lang="es-MX" dirty="0"/>
          </a:p>
        </p:txBody>
      </p:sp>
      <p:sp>
        <p:nvSpPr>
          <p:cNvPr id="3" name="Marcador de pie de página 2"/>
          <p:cNvSpPr>
            <a:spLocks noGrp="1"/>
          </p:cNvSpPr>
          <p:nvPr>
            <p:ph type="ftr" sz="quarter" idx="11"/>
          </p:nvPr>
        </p:nvSpPr>
        <p:spPr/>
        <p:txBody>
          <a:bodyPr/>
          <a:lstStyle/>
          <a:p>
            <a:endParaRPr lang="es-MX" dirty="0"/>
          </a:p>
        </p:txBody>
      </p:sp>
      <p:sp>
        <p:nvSpPr>
          <p:cNvPr id="4" name="Marcador de número de diapositiva 3"/>
          <p:cNvSpPr>
            <a:spLocks noGrp="1"/>
          </p:cNvSpPr>
          <p:nvPr>
            <p:ph type="sldNum" sz="quarter" idx="12"/>
          </p:nvPr>
        </p:nvSpPr>
        <p:spPr/>
        <p:txBody>
          <a:bodyPr/>
          <a:lstStyle/>
          <a:p>
            <a:fld id="{765C4552-1293-4B66-B2FA-3F0C91C8DDED}" type="slidenum">
              <a:rPr lang="es-MX" smtClean="0"/>
              <a:t>‹Nº›</a:t>
            </a:fld>
            <a:endParaRPr lang="es-MX" dirty="0"/>
          </a:p>
        </p:txBody>
      </p:sp>
    </p:spTree>
    <p:extLst>
      <p:ext uri="{BB962C8B-B14F-4D97-AF65-F5344CB8AC3E}">
        <p14:creationId xmlns:p14="http://schemas.microsoft.com/office/powerpoint/2010/main" val="66901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024C95A-E76F-4520-A71C-F384E036D3CE}" type="datetimeFigureOut">
              <a:rPr lang="es-MX" smtClean="0"/>
              <a:t>16/07/2020</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765C4552-1293-4B66-B2FA-3F0C91C8DDED}" type="slidenum">
              <a:rPr lang="es-MX" smtClean="0"/>
              <a:t>‹Nº›</a:t>
            </a:fld>
            <a:endParaRPr lang="es-MX" dirty="0"/>
          </a:p>
        </p:txBody>
      </p:sp>
    </p:spTree>
    <p:extLst>
      <p:ext uri="{BB962C8B-B14F-4D97-AF65-F5344CB8AC3E}">
        <p14:creationId xmlns:p14="http://schemas.microsoft.com/office/powerpoint/2010/main" val="425333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s-MX"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024C95A-E76F-4520-A71C-F384E036D3CE}" type="datetimeFigureOut">
              <a:rPr lang="es-MX" smtClean="0"/>
              <a:t>16/07/2020</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765C4552-1293-4B66-B2FA-3F0C91C8DDED}" type="slidenum">
              <a:rPr lang="es-MX" smtClean="0"/>
              <a:t>‹Nº›</a:t>
            </a:fld>
            <a:endParaRPr lang="es-MX" dirty="0"/>
          </a:p>
        </p:txBody>
      </p:sp>
    </p:spTree>
    <p:extLst>
      <p:ext uri="{BB962C8B-B14F-4D97-AF65-F5344CB8AC3E}">
        <p14:creationId xmlns:p14="http://schemas.microsoft.com/office/powerpoint/2010/main" val="4281334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4C95A-E76F-4520-A71C-F384E036D3CE}" type="datetimeFigureOut">
              <a:rPr lang="es-MX" smtClean="0"/>
              <a:t>16/07/2020</a:t>
            </a:fld>
            <a:endParaRPr lang="es-MX"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C4552-1293-4B66-B2FA-3F0C91C8DDED}" type="slidenum">
              <a:rPr lang="es-MX" smtClean="0"/>
              <a:t>‹Nº›</a:t>
            </a:fld>
            <a:endParaRPr lang="es-MX" dirty="0"/>
          </a:p>
        </p:txBody>
      </p:sp>
    </p:spTree>
    <p:extLst>
      <p:ext uri="{BB962C8B-B14F-4D97-AF65-F5344CB8AC3E}">
        <p14:creationId xmlns:p14="http://schemas.microsoft.com/office/powerpoint/2010/main" val="4058507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webp"/><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8669" y="372402"/>
            <a:ext cx="3172628" cy="496842"/>
          </a:xfrm>
        </p:spPr>
        <p:txBody>
          <a:bodyPr>
            <a:normAutofit/>
          </a:bodyPr>
          <a:lstStyle/>
          <a:p>
            <a:r>
              <a:rPr lang="es-MX" sz="2400" b="1" dirty="0" smtClean="0">
                <a:latin typeface="+mn-lt"/>
              </a:rPr>
              <a:t>3. Curado del concreto</a:t>
            </a:r>
            <a:endParaRPr lang="es-MX" sz="2400" b="1" dirty="0">
              <a:latin typeface="+mn-lt"/>
            </a:endParaRPr>
          </a:p>
        </p:txBody>
      </p:sp>
      <p:sp>
        <p:nvSpPr>
          <p:cNvPr id="4" name="Marcador de texto 3"/>
          <p:cNvSpPr>
            <a:spLocks noGrp="1"/>
          </p:cNvSpPr>
          <p:nvPr>
            <p:ph type="body" sz="half" idx="2"/>
          </p:nvPr>
        </p:nvSpPr>
        <p:spPr>
          <a:xfrm>
            <a:off x="338667" y="1030109"/>
            <a:ext cx="6073421" cy="5709357"/>
          </a:xfrm>
        </p:spPr>
        <p:txBody>
          <a:bodyPr>
            <a:normAutofit fontScale="92500" lnSpcReduction="10000"/>
          </a:bodyPr>
          <a:lstStyle/>
          <a:p>
            <a:pPr algn="just">
              <a:lnSpc>
                <a:spcPct val="107000"/>
              </a:lnSpc>
              <a:spcAft>
                <a:spcPts val="800"/>
              </a:spcAft>
            </a:pPr>
            <a:r>
              <a:rPr lang="es-MX" sz="2100" dirty="0">
                <a:latin typeface="Calibri" panose="020F0502020204030204" pitchFamily="34" charset="0"/>
                <a:ea typeface="Calibri" panose="020F0502020204030204" pitchFamily="34" charset="0"/>
                <a:cs typeface="Times New Roman" panose="02020603050405020304" pitchFamily="18" charset="0"/>
              </a:rPr>
              <a:t>El curado del CONCRETO es muy relevante para favorecer su resistencia final nominal diseñada y se determina como el proceso que garantiza, el contenido de humedad durante un tiempo y que mantenga una temperatura favorable en el concreto, que con su hidratación ayude a la resistencia de los materiales cementantes, para el desarrollo de sus propiedades. </a:t>
            </a:r>
            <a:r>
              <a:rPr lang="es-MX" sz="2100" dirty="0">
                <a:solidFill>
                  <a:srgbClr val="343845"/>
                </a:solidFill>
                <a:latin typeface="Calibri" panose="020F0502020204030204" pitchFamily="34" charset="0"/>
                <a:ea typeface="Times New Roman" panose="02020603050405020304" pitchFamily="18" charset="0"/>
                <a:cs typeface="Calibri" panose="020F0502020204030204" pitchFamily="34" charset="0"/>
              </a:rPr>
              <a:t>Existen cuatro maneras importantes de curar el concreto:</a:t>
            </a:r>
            <a:endParaRPr lang="es-MX" sz="2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0"/>
              </a:spcAft>
              <a:buFont typeface="+mj-lt"/>
              <a:buAutoNum type="arabicPeriod"/>
              <a:tabLst>
                <a:tab pos="228600" algn="l"/>
              </a:tabLst>
            </a:pPr>
            <a:r>
              <a:rPr lang="es-MX" sz="2100" dirty="0">
                <a:solidFill>
                  <a:srgbClr val="343845"/>
                </a:solidFill>
                <a:latin typeface="Calibri" panose="020F0502020204030204" pitchFamily="34" charset="0"/>
                <a:ea typeface="Times New Roman" panose="02020603050405020304" pitchFamily="18" charset="0"/>
                <a:cs typeface="Calibri" panose="020F0502020204030204" pitchFamily="34" charset="0"/>
              </a:rPr>
              <a:t>Aplicación seguida de agua a partir de su fraguado y que se da al día siguiente o dependiendo de la temperatura existente del día, además el riego constante evita la retracción de concreto.</a:t>
            </a:r>
            <a:endParaRPr lang="es-MX" sz="2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0"/>
              </a:spcAft>
              <a:buFont typeface="+mj-lt"/>
              <a:buAutoNum type="arabicPeriod"/>
              <a:tabLst>
                <a:tab pos="228600" algn="l"/>
              </a:tabLst>
            </a:pPr>
            <a:r>
              <a:rPr lang="es-MX" sz="2100" dirty="0">
                <a:solidFill>
                  <a:srgbClr val="343845"/>
                </a:solidFill>
                <a:latin typeface="Calibri" panose="020F0502020204030204" pitchFamily="34" charset="0"/>
                <a:ea typeface="Times New Roman" panose="02020603050405020304" pitchFamily="18" charset="0"/>
                <a:cs typeface="Calibri" panose="020F0502020204030204" pitchFamily="34" charset="0"/>
              </a:rPr>
              <a:t>Dependiendo de la necesidad y actividad con el concreto, se puede aplicar un retardante que mantienen la presencia de parte del agua de mezclado del material durante el tiempo inicial de endurecimiento.</a:t>
            </a:r>
            <a:endParaRPr lang="es-MX" sz="2100" dirty="0">
              <a:latin typeface="Calibri" panose="020F0502020204030204" pitchFamily="34" charset="0"/>
              <a:ea typeface="Calibri" panose="020F0502020204030204" pitchFamily="34" charset="0"/>
              <a:cs typeface="Times New Roman" panose="02020603050405020304" pitchFamily="18" charset="0"/>
            </a:endParaRPr>
          </a:p>
          <a:p>
            <a:pPr fontAlgn="base">
              <a:lnSpc>
                <a:spcPts val="1680"/>
              </a:lnSpc>
              <a:spcAft>
                <a:spcPts val="0"/>
              </a:spcAft>
            </a:pPr>
            <a:r>
              <a:rPr lang="es-MX" sz="800" b="1" dirty="0">
                <a:solidFill>
                  <a:srgbClr val="343845"/>
                </a:solidFill>
                <a:latin typeface="Arial" panose="020B0604020202020204" pitchFamily="34" charset="0"/>
                <a:ea typeface="Times New Roman" panose="02020603050405020304" pitchFamily="18" charset="0"/>
              </a:rPr>
              <a:t> </a:t>
            </a:r>
            <a:endParaRPr lang="es-MX" sz="800" b="1" dirty="0">
              <a:latin typeface="Times New Roman" panose="02020603050405020304" pitchFamily="18" charset="0"/>
              <a:ea typeface="Times New Roman" panose="02020603050405020304" pitchFamily="18" charset="0"/>
            </a:endParaRPr>
          </a:p>
          <a:p>
            <a:pPr algn="just"/>
            <a:endParaRPr lang="es-MX" sz="2000" dirty="0">
              <a:latin typeface="+mj-lt"/>
            </a:endParaRPr>
          </a:p>
        </p:txBody>
      </p:sp>
      <p:pic>
        <p:nvPicPr>
          <p:cNvPr id="1026" name="Picture 2" descr="https://civilgeeks-com.exactdn.com/wp-content/uploads/2011/03/Curado-de-concreto-en-obra.jp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56330"/>
          <a:stretch/>
        </p:blipFill>
        <p:spPr bwMode="auto">
          <a:xfrm>
            <a:off x="6656833" y="1194816"/>
            <a:ext cx="3547872" cy="5261526"/>
          </a:xfrm>
          <a:prstGeom prst="rect">
            <a:avLst/>
          </a:prstGeom>
          <a:noFill/>
          <a:ln w="28575">
            <a:solidFill>
              <a:schemeClr val="accent2">
                <a:lumMod val="75000"/>
              </a:schemeClr>
            </a:solidFill>
          </a:ln>
          <a:extLst>
            <a:ext uri="{909E8E84-426E-40DD-AFC4-6F175D3DCCD1}">
              <a14:hiddenFill xmlns:a14="http://schemas.microsoft.com/office/drawing/2010/main">
                <a:solidFill>
                  <a:srgbClr val="FFFFFF"/>
                </a:solidFill>
              </a14:hiddenFill>
            </a:ext>
          </a:extLst>
        </p:spPr>
      </p:pic>
      <p:pic>
        <p:nvPicPr>
          <p:cNvPr id="3" name="Imagen 2"/>
          <p:cNvPicPr>
            <a:picLocks noChangeAspect="1"/>
          </p:cNvPicPr>
          <p:nvPr/>
        </p:nvPicPr>
        <p:blipFill>
          <a:blip r:embed="rId3"/>
          <a:stretch>
            <a:fillRect/>
          </a:stretch>
        </p:blipFill>
        <p:spPr>
          <a:xfrm>
            <a:off x="10351008" y="3352800"/>
            <a:ext cx="1755648" cy="3249168"/>
          </a:xfrm>
          <a:prstGeom prst="rect">
            <a:avLst/>
          </a:prstGeom>
        </p:spPr>
      </p:pic>
    </p:spTree>
    <p:extLst>
      <p:ext uri="{BB962C8B-B14F-4D97-AF65-F5344CB8AC3E}">
        <p14:creationId xmlns:p14="http://schemas.microsoft.com/office/powerpoint/2010/main" val="1192428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8356" y="372402"/>
            <a:ext cx="6163733" cy="496842"/>
          </a:xfrm>
        </p:spPr>
        <p:txBody>
          <a:bodyPr>
            <a:normAutofit/>
          </a:bodyPr>
          <a:lstStyle/>
          <a:p>
            <a:r>
              <a:rPr lang="es-MX" sz="2400" b="1" dirty="0" smtClean="0">
                <a:latin typeface="+mn-lt"/>
              </a:rPr>
              <a:t>3.1 Otras aplicaciones de curado para concreto</a:t>
            </a:r>
            <a:endParaRPr lang="es-MX" sz="2400" b="1" dirty="0">
              <a:latin typeface="+mn-lt"/>
            </a:endParaRPr>
          </a:p>
        </p:txBody>
      </p:sp>
      <p:sp>
        <p:nvSpPr>
          <p:cNvPr id="4" name="Marcador de texto 3"/>
          <p:cNvSpPr>
            <a:spLocks noGrp="1"/>
          </p:cNvSpPr>
          <p:nvPr>
            <p:ph type="body" sz="half" idx="2"/>
          </p:nvPr>
        </p:nvSpPr>
        <p:spPr>
          <a:xfrm>
            <a:off x="169333" y="781753"/>
            <a:ext cx="6716889" cy="5709357"/>
          </a:xfrm>
        </p:spPr>
        <p:txBody>
          <a:bodyPr>
            <a:normAutofit fontScale="92500"/>
          </a:bodyPr>
          <a:lstStyle/>
          <a:p>
            <a:pPr algn="just" fontAlgn="base"/>
            <a:r>
              <a:rPr lang="es-MX" sz="1800" dirty="0" smtClean="0"/>
              <a:t>Ahora</a:t>
            </a:r>
            <a:r>
              <a:rPr lang="es-MX" sz="1800" dirty="0"/>
              <a:t>, si se desea mantener el CONCRETO saturado, se debe recurrir a la INUNDACION como un procedimiento ideal para mantener el concreto fraguado en unas condiciones de humedad total, o tan saturado como sea posible, èsto nos garantiza una óptima y correcta hidratación de los materiales cementantes. No obstante, por cuestiones de manejo es poco utilizado éste sistema para vigas de cimentación y columnas. </a:t>
            </a:r>
          </a:p>
          <a:p>
            <a:pPr algn="just" fontAlgn="base"/>
            <a:r>
              <a:rPr lang="es-MX" sz="1800" dirty="0"/>
              <a:t>Sin embargo, en superficies planas como PLACAS DE ENTREPISOS o AREAS PLANAS, como pavimentos rígidos y techos planos, donde es posible estancar el agua dejando una película permanente, se puede minimizar la pérdida de humedad y se garantiza un suministro permanente de agua a las superficies, manteniendo una temperatura uniforme en el concreto. Además, para evitar resequedad y agrietamientos, la temperatura debe estar con un valor máximo de 11º entre el concreto y el agua, evitando gradientes térmicos que podrían causar inconsistencia en el material.</a:t>
            </a:r>
          </a:p>
          <a:p>
            <a:pPr algn="just" fontAlgn="base"/>
            <a:r>
              <a:rPr lang="es-MX" sz="1800" dirty="0"/>
              <a:t>Uno de los sistemas de curado para el concreto, se puede lograr con la utilización de Irrigadoras que pueden rociar de manera continua el concreto, proporcionando un buen mecanismo de curado, siempre y cuando la temperatura ambiental lo requiera y que la humedad relativa sea baja. Para el curado de elementos lineales como las vigas de cimentación, se puede optar por una manguera perforada. Es muy relevante la continuidad de humedecimiento del concreto para lograr una excelente resistencia y evitar que se seque generando posibles agrietamientos en su superficie.</a:t>
            </a:r>
          </a:p>
          <a:p>
            <a:pPr fontAlgn="base">
              <a:lnSpc>
                <a:spcPts val="1680"/>
              </a:lnSpc>
              <a:spcAft>
                <a:spcPts val="0"/>
              </a:spcAft>
            </a:pPr>
            <a:endParaRPr lang="es-MX" sz="800" b="1" dirty="0">
              <a:latin typeface="Times New Roman" panose="02020603050405020304" pitchFamily="18" charset="0"/>
              <a:ea typeface="Times New Roman" panose="02020603050405020304" pitchFamily="18" charset="0"/>
            </a:endParaRPr>
          </a:p>
          <a:p>
            <a:pPr algn="just"/>
            <a:endParaRPr lang="es-MX" sz="2000" dirty="0">
              <a:latin typeface="+mj-lt"/>
            </a:endParaRPr>
          </a:p>
        </p:txBody>
      </p:sp>
      <p:pic>
        <p:nvPicPr>
          <p:cNvPr id="5" name="Marcador de contenid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77062" y="3251200"/>
            <a:ext cx="4876800" cy="3048000"/>
          </a:xfrm>
        </p:spPr>
      </p:pic>
    </p:spTree>
    <p:extLst>
      <p:ext uri="{BB962C8B-B14F-4D97-AF65-F5344CB8AC3E}">
        <p14:creationId xmlns:p14="http://schemas.microsoft.com/office/powerpoint/2010/main" val="4166425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112" y="372402"/>
            <a:ext cx="6016977" cy="496842"/>
          </a:xfrm>
        </p:spPr>
        <p:txBody>
          <a:bodyPr>
            <a:normAutofit/>
          </a:bodyPr>
          <a:lstStyle/>
          <a:p>
            <a:r>
              <a:rPr lang="es-MX" sz="2400" b="1" dirty="0" smtClean="0">
                <a:latin typeface="+mn-lt"/>
              </a:rPr>
              <a:t>3.2 Procedimiento de Inundación y otros </a:t>
            </a:r>
            <a:endParaRPr lang="es-MX" sz="2400" b="1" dirty="0">
              <a:latin typeface="+mn-lt"/>
            </a:endParaRPr>
          </a:p>
        </p:txBody>
      </p:sp>
      <p:sp>
        <p:nvSpPr>
          <p:cNvPr id="3" name="Marcador de texto 2"/>
          <p:cNvSpPr>
            <a:spLocks noGrp="1"/>
          </p:cNvSpPr>
          <p:nvPr>
            <p:ph type="body" sz="half" idx="2"/>
          </p:nvPr>
        </p:nvSpPr>
        <p:spPr>
          <a:xfrm>
            <a:off x="395112" y="1128889"/>
            <a:ext cx="6107288" cy="5170311"/>
          </a:xfrm>
        </p:spPr>
        <p:txBody>
          <a:bodyPr/>
          <a:lstStyle/>
          <a:p>
            <a:pPr algn="just" fontAlgn="base"/>
            <a:r>
              <a:rPr lang="es-MX" sz="2000" dirty="0"/>
              <a:t>Otro método empleado para el curado son las utilizaciones saturadas de agua de tierra, arenas, aserrín u otro material que retenga la humedad, sin embargo, hay que ejercer un control constante, ya que los materiales mencionados se pueden secar repentinamente.</a:t>
            </a:r>
          </a:p>
          <a:p>
            <a:pPr algn="just"/>
            <a:r>
              <a:rPr lang="es-MX" sz="2000" dirty="0"/>
              <a:t>Los plásticos como el polietileno sobre la superficie acabada de fundir, garantiza el escape de humedad del concreto, haciendo que el fraguado sea lento por la conservación del agua en el material, durante el periodo inicial de endurecimiento</a:t>
            </a:r>
          </a:p>
          <a:p>
            <a:pPr algn="just"/>
            <a:r>
              <a:rPr lang="es-MX" sz="2000" dirty="0"/>
              <a:t>Existen otros métodos que hacen ganar resistencia temprana del concreto, como son las bolsas de fique que se utilizan para recoger papa; pero el más efectivo y recomendable es la aplicación del agua directamente sin dejar que seque el material, también es utilizado los anti-soles para las columnas y muros de contención.</a:t>
            </a:r>
          </a:p>
          <a:p>
            <a:endParaRPr lang="es-MX" dirty="0"/>
          </a:p>
        </p:txBody>
      </p:sp>
      <p:pic>
        <p:nvPicPr>
          <p:cNvPr id="7" name="Marcador de contenido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37867" y="3206044"/>
            <a:ext cx="5170311" cy="2833512"/>
          </a:xfrm>
          <a:ln w="28575">
            <a:solidFill>
              <a:schemeClr val="accent2">
                <a:lumMod val="75000"/>
              </a:schemeClr>
            </a:solidFill>
          </a:ln>
        </p:spPr>
      </p:pic>
    </p:spTree>
    <p:extLst>
      <p:ext uri="{BB962C8B-B14F-4D97-AF65-F5344CB8AC3E}">
        <p14:creationId xmlns:p14="http://schemas.microsoft.com/office/powerpoint/2010/main" val="3357606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5422" y="372402"/>
            <a:ext cx="5926667" cy="496842"/>
          </a:xfrm>
        </p:spPr>
        <p:txBody>
          <a:bodyPr>
            <a:normAutofit/>
          </a:bodyPr>
          <a:lstStyle/>
          <a:p>
            <a:r>
              <a:rPr lang="es-MX" sz="2400" b="1" dirty="0" smtClean="0">
                <a:latin typeface="+mn-lt"/>
              </a:rPr>
              <a:t>3.3 Dosificaciones de Concretos </a:t>
            </a:r>
            <a:endParaRPr lang="es-MX" sz="2400" b="1" dirty="0">
              <a:latin typeface="+mn-lt"/>
            </a:endParaRPr>
          </a:p>
        </p:txBody>
      </p:sp>
      <p:pic>
        <p:nvPicPr>
          <p:cNvPr id="6" name="Marcador de conteni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91111" y="3510844"/>
            <a:ext cx="4910667" cy="2630312"/>
          </a:xfrm>
        </p:spPr>
      </p:pic>
      <p:sp>
        <p:nvSpPr>
          <p:cNvPr id="5" name="Marcador de texto 4"/>
          <p:cNvSpPr>
            <a:spLocks noGrp="1"/>
          </p:cNvSpPr>
          <p:nvPr>
            <p:ph type="body" sz="half" idx="2"/>
          </p:nvPr>
        </p:nvSpPr>
        <p:spPr>
          <a:xfrm>
            <a:off x="485422" y="869243"/>
            <a:ext cx="5802489" cy="5497689"/>
          </a:xfrm>
        </p:spPr>
        <p:txBody>
          <a:bodyPr>
            <a:normAutofit lnSpcReduction="10000"/>
          </a:bodyPr>
          <a:lstStyle/>
          <a:p>
            <a:r>
              <a:rPr lang="es-ES" sz="1800" b="1" dirty="0" smtClean="0"/>
              <a:t>3.3.1 </a:t>
            </a:r>
            <a:r>
              <a:rPr lang="es-ES" sz="2000" b="1" dirty="0" smtClean="0">
                <a:latin typeface="+mj-lt"/>
              </a:rPr>
              <a:t>Definición del Concreto</a:t>
            </a:r>
          </a:p>
          <a:p>
            <a:pPr algn="just"/>
            <a:r>
              <a:rPr lang="es-ES" sz="2000" dirty="0" smtClean="0">
                <a:latin typeface="+mj-lt"/>
              </a:rPr>
              <a:t>El Concreto es una mezcla de cuatro (4) materiales: El cemento como elemento principal, la Arena, la Grava y el Agua. Lo podemos denominar como el proceso base mas relevante en la construcción de cualquier tipo de proyectos, es ahí donde se hace importante su dosificación, en cada uno de los materiales que lo conforman. Cada requerimiento en resistencia tiene una dosificación diferente, dependiendo de la resistencia solicitada; entre los concretos mas utilizados encontramos el estructural, el arquitectónico, el concreto permeable e impermeable, concreto ligero y concreto de alta resistencia.</a:t>
            </a:r>
          </a:p>
          <a:p>
            <a:pPr algn="just"/>
            <a:r>
              <a:rPr lang="es-ES" sz="2000" dirty="0" smtClean="0">
                <a:latin typeface="+mj-lt"/>
              </a:rPr>
              <a:t>Nos centraremos en los concretos mas utilizados en los proyectos mas convencionales; el concreto y el hormigón son los mismos y su nombre depende del Pais en donde se use. Para hablar del concreto debemos iniciar por referirnos a los materiales que lo conforman y el cemento conglomera todo en uno para dar como resultado el Concreto.</a:t>
            </a:r>
            <a:endParaRPr lang="es-MX" sz="2000" dirty="0">
              <a:latin typeface="+mj-lt"/>
            </a:endParaRPr>
          </a:p>
        </p:txBody>
      </p:sp>
    </p:spTree>
    <p:extLst>
      <p:ext uri="{BB962C8B-B14F-4D97-AF65-F5344CB8AC3E}">
        <p14:creationId xmlns:p14="http://schemas.microsoft.com/office/powerpoint/2010/main" val="3396322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p:cNvSpPr>
            <a:spLocks noGrp="1"/>
          </p:cNvSpPr>
          <p:nvPr>
            <p:ph type="body" sz="half" idx="2"/>
          </p:nvPr>
        </p:nvSpPr>
        <p:spPr>
          <a:xfrm>
            <a:off x="146757" y="214488"/>
            <a:ext cx="6874932" cy="6321779"/>
          </a:xfrm>
        </p:spPr>
        <p:txBody>
          <a:bodyPr>
            <a:normAutofit fontScale="92500" lnSpcReduction="10000"/>
          </a:bodyPr>
          <a:lstStyle/>
          <a:p>
            <a:r>
              <a:rPr lang="es-ES" sz="2600" b="1" dirty="0" smtClean="0"/>
              <a:t>3.3.1.1 El Cemento</a:t>
            </a:r>
          </a:p>
          <a:p>
            <a:pPr algn="just"/>
            <a:r>
              <a:rPr lang="es-ES" sz="2000" dirty="0" smtClean="0"/>
              <a:t>El cemento es el material mas relevante en la elaboración de los concretos; existen varios tipos de cemento gris como el Tipo-1, 2 y 3, pero el mas utilizado para estructuras reforzadas es el Portland Tipo-1, es un material aglutinante y reacciona en contacto con el agua, está formado de piedra caliza y arcilla como base, Sílice, Alúmina y óxido de hierro. La composición de éstos materiales dan propiedades al cemento dependiendo de las cantidades proporcionadas, que al ser triturados se produce otro material llamado Clinker y por ultimo se le agrega yeso en porcentajes pequeños que actúa como retardante permitiendo así su fraguado y endurecimiento.</a:t>
            </a:r>
          </a:p>
          <a:p>
            <a:pPr algn="just"/>
            <a:r>
              <a:rPr lang="es-ES" sz="2000" dirty="0" smtClean="0"/>
              <a:t>El cemento mas utilizado se encuentra en dos (2) presentaciones: el convencional empleado para usos generales y el cemento estructural utilizado para la construcción de estructuras reforzadas, que normalmente se encuentran en bolsas de 50 kg y ésta es la medida que utilizaremos para dosificar los diferentes concretos, dependiendo de la necesidad del cliente. Este cemento de uso general es utilizado para las construcciones de pisos, losas, muros de contención, logrando resistencias hasta de 3500 PSI y alcanza su mayor resistencia a los 28 días, este tipo de cemento será el que utilizaremos para las dosificaciones de hormigo. El cemento Estructural es utilizado para grandes edificaciones y alcanzan resistencias hasta de 6000 PSI a los 28 días, su tiempo de fraguado es mas corto.</a:t>
            </a:r>
          </a:p>
          <a:p>
            <a:endParaRPr lang="es-ES" sz="2000" b="1" dirty="0" smtClean="0"/>
          </a:p>
        </p:txBody>
      </p:sp>
      <p:pic>
        <p:nvPicPr>
          <p:cNvPr id="7" name="Marcador de contenido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57155" y="2991556"/>
            <a:ext cx="4899377" cy="3544711"/>
          </a:xfrm>
        </p:spPr>
      </p:pic>
    </p:spTree>
    <p:extLst>
      <p:ext uri="{BB962C8B-B14F-4D97-AF65-F5344CB8AC3E}">
        <p14:creationId xmlns:p14="http://schemas.microsoft.com/office/powerpoint/2010/main" val="1982568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p:cNvSpPr>
            <a:spLocks noGrp="1"/>
          </p:cNvSpPr>
          <p:nvPr>
            <p:ph type="body" sz="half" idx="2"/>
          </p:nvPr>
        </p:nvSpPr>
        <p:spPr>
          <a:xfrm>
            <a:off x="146757" y="214488"/>
            <a:ext cx="6874932" cy="6321779"/>
          </a:xfrm>
        </p:spPr>
        <p:txBody>
          <a:bodyPr>
            <a:normAutofit lnSpcReduction="10000"/>
          </a:bodyPr>
          <a:lstStyle/>
          <a:p>
            <a:r>
              <a:rPr lang="es-ES" sz="2600" b="1" dirty="0" smtClean="0"/>
              <a:t>3.3.1.2 Arena de Rio</a:t>
            </a:r>
          </a:p>
          <a:p>
            <a:pPr algn="just"/>
            <a:r>
              <a:rPr lang="es-ES" sz="2000" dirty="0">
                <a:latin typeface="+mj-lt"/>
              </a:rPr>
              <a:t>La arena </a:t>
            </a:r>
            <a:r>
              <a:rPr lang="es-ES" sz="2000" dirty="0" smtClean="0">
                <a:latin typeface="+mj-lt"/>
              </a:rPr>
              <a:t>de rio es </a:t>
            </a:r>
            <a:r>
              <a:rPr lang="es-ES" sz="2000" dirty="0">
                <a:latin typeface="+mj-lt"/>
              </a:rPr>
              <a:t>un material </a:t>
            </a:r>
            <a:r>
              <a:rPr lang="es-ES" sz="2000" dirty="0" smtClean="0">
                <a:latin typeface="+mj-lt"/>
              </a:rPr>
              <a:t>como su nombre lo indica, es sacada de los ríos con espesores de 2 hasta 5 milímetros, es un material que cumple con los requerimientos granulométricos y compuesto con un material muy relevante para el concreto como lo es el Sílice, </a:t>
            </a:r>
            <a:r>
              <a:rPr lang="es-ES" sz="2000" dirty="0">
                <a:latin typeface="+mj-lt"/>
              </a:rPr>
              <a:t>, una combinación de silicio con oxígeno (SiO</a:t>
            </a:r>
            <a:r>
              <a:rPr lang="es-ES" sz="2000" baseline="-25000" dirty="0">
                <a:latin typeface="+mj-lt"/>
              </a:rPr>
              <a:t>2</a:t>
            </a:r>
            <a:r>
              <a:rPr lang="es-ES" sz="2000" dirty="0">
                <a:latin typeface="+mj-lt"/>
              </a:rPr>
              <a:t>). Este reacciona ante algunos minerales agregándole resistencia y </a:t>
            </a:r>
            <a:r>
              <a:rPr lang="es-ES" sz="2000" dirty="0" smtClean="0">
                <a:latin typeface="+mj-lt"/>
              </a:rPr>
              <a:t>dureza. Dependiendo de su tamaño puede ser utilizado en las diferentes actividades de construcción, que </a:t>
            </a:r>
            <a:r>
              <a:rPr lang="es-ES" sz="2000" dirty="0">
                <a:latin typeface="+mj-lt"/>
              </a:rPr>
              <a:t>junto al cemento </a:t>
            </a:r>
            <a:r>
              <a:rPr lang="es-ES" sz="2000" dirty="0" smtClean="0">
                <a:latin typeface="+mj-lt"/>
              </a:rPr>
              <a:t>se crean </a:t>
            </a:r>
            <a:r>
              <a:rPr lang="es-ES" sz="2000" dirty="0">
                <a:latin typeface="+mj-lt"/>
              </a:rPr>
              <a:t>las mezclas que sostendrán las paredes, hormigón, vigas, ladrillos, aceras, block, entre otros</a:t>
            </a:r>
            <a:r>
              <a:rPr lang="es-ES" sz="2000" dirty="0" smtClean="0">
                <a:latin typeface="+mj-lt"/>
              </a:rPr>
              <a:t>.</a:t>
            </a:r>
          </a:p>
          <a:p>
            <a:pPr algn="just"/>
            <a:r>
              <a:rPr lang="es-ES" sz="2000" dirty="0">
                <a:latin typeface="+mj-lt"/>
              </a:rPr>
              <a:t>La arena se forma a partir de la </a:t>
            </a:r>
            <a:r>
              <a:rPr lang="es-ES" sz="2000" dirty="0" smtClean="0">
                <a:latin typeface="+mj-lt"/>
              </a:rPr>
              <a:t>desintegración natural </a:t>
            </a:r>
            <a:r>
              <a:rPr lang="es-ES" sz="2000" dirty="0">
                <a:latin typeface="+mj-lt"/>
              </a:rPr>
              <a:t>de las rocas. En este </a:t>
            </a:r>
            <a:r>
              <a:rPr lang="es-ES" sz="2000" dirty="0" smtClean="0">
                <a:latin typeface="+mj-lt"/>
              </a:rPr>
              <a:t>caso, </a:t>
            </a:r>
            <a:r>
              <a:rPr lang="es-ES" sz="2000" dirty="0">
                <a:latin typeface="+mj-lt"/>
              </a:rPr>
              <a:t>dependiendo del tamaño de sus partículas hasta un máximo de 5 milímetro será clasificada </a:t>
            </a:r>
            <a:r>
              <a:rPr lang="es-ES" sz="2000" dirty="0" smtClean="0">
                <a:latin typeface="+mj-lt"/>
              </a:rPr>
              <a:t>en </a:t>
            </a:r>
            <a:r>
              <a:rPr lang="es-ES" sz="2000" dirty="0">
                <a:latin typeface="+mj-lt"/>
              </a:rPr>
              <a:t>un tipo diferente. </a:t>
            </a:r>
            <a:r>
              <a:rPr lang="es-ES" sz="2000" dirty="0" smtClean="0">
                <a:latin typeface="+mj-lt"/>
              </a:rPr>
              <a:t>Si el tamaño de la </a:t>
            </a:r>
            <a:r>
              <a:rPr lang="es-ES" sz="2000" dirty="0">
                <a:latin typeface="+mj-lt"/>
              </a:rPr>
              <a:t>arena pasa los 5 mm es considerada como grava o </a:t>
            </a:r>
            <a:r>
              <a:rPr lang="es-ES" sz="2000" dirty="0" smtClean="0">
                <a:latin typeface="+mj-lt"/>
              </a:rPr>
              <a:t>gravilla y su textura  </a:t>
            </a:r>
            <a:r>
              <a:rPr lang="es-ES" sz="2000" dirty="0">
                <a:latin typeface="+mj-lt"/>
              </a:rPr>
              <a:t>puede ser en forma de laminares, angulosas y granos</a:t>
            </a:r>
            <a:r>
              <a:rPr lang="es-ES" sz="2000" dirty="0" smtClean="0">
                <a:latin typeface="+mj-lt"/>
              </a:rPr>
              <a:t>.</a:t>
            </a:r>
          </a:p>
          <a:p>
            <a:pPr algn="just"/>
            <a:r>
              <a:rPr lang="es-ES" sz="2000" dirty="0" smtClean="0">
                <a:latin typeface="+mj-lt"/>
              </a:rPr>
              <a:t>Existen varios tipos de Arena de rio, pero los mas utilizados son la Fina con 3 a 4 mm de espesor para la construcción de pisos, morteros y concretos para columnas. La grava de rio gruesa con 5 mm de espesor, es utilizada para la elaboración de concretos de alta resistencia, en la construcción de estructuras reforzadas.</a:t>
            </a:r>
            <a:endParaRPr lang="es-ES" sz="2000" dirty="0">
              <a:latin typeface="+mj-lt"/>
            </a:endParaRPr>
          </a:p>
        </p:txBody>
      </p:sp>
      <p:pic>
        <p:nvPicPr>
          <p:cNvPr id="3" name="Marcador de contenido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287947" y="3262313"/>
            <a:ext cx="4384763" cy="2935287"/>
          </a:xfrm>
          <a:ln w="28575">
            <a:solidFill>
              <a:srgbClr val="0070C0"/>
            </a:solidFill>
          </a:ln>
        </p:spPr>
      </p:pic>
    </p:spTree>
    <p:extLst>
      <p:ext uri="{BB962C8B-B14F-4D97-AF65-F5344CB8AC3E}">
        <p14:creationId xmlns:p14="http://schemas.microsoft.com/office/powerpoint/2010/main" val="3030094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p:cNvSpPr>
            <a:spLocks noGrp="1"/>
          </p:cNvSpPr>
          <p:nvPr>
            <p:ph type="body" sz="half" idx="2"/>
          </p:nvPr>
        </p:nvSpPr>
        <p:spPr>
          <a:xfrm>
            <a:off x="146757" y="214488"/>
            <a:ext cx="6874932" cy="6321779"/>
          </a:xfrm>
        </p:spPr>
        <p:txBody>
          <a:bodyPr>
            <a:normAutofit fontScale="92500"/>
          </a:bodyPr>
          <a:lstStyle/>
          <a:p>
            <a:r>
              <a:rPr lang="es-ES" sz="2600" b="1" dirty="0" smtClean="0"/>
              <a:t>3.3.1.3 Grava de Rio</a:t>
            </a:r>
          </a:p>
          <a:p>
            <a:pPr algn="just"/>
            <a:r>
              <a:rPr lang="es-ES" sz="2000" dirty="0" smtClean="0">
                <a:latin typeface="+mj-lt"/>
              </a:rPr>
              <a:t>Existen varios tipos de Grava de rio y son utilizadas para la fabricación de concreto de media y alta resistencia, dependiendo de su utilización; se conocen: </a:t>
            </a:r>
          </a:p>
          <a:p>
            <a:pPr algn="just"/>
            <a:r>
              <a:rPr lang="es-ES" sz="2000" b="1" dirty="0" smtClean="0">
                <a:latin typeface="+mj-lt"/>
              </a:rPr>
              <a:t>Grava fina </a:t>
            </a:r>
            <a:r>
              <a:rPr lang="es-ES" sz="2000" dirty="0" smtClean="0">
                <a:latin typeface="+mj-lt"/>
              </a:rPr>
              <a:t>con un grosor entre 6 y 8 mm</a:t>
            </a:r>
            <a:r>
              <a:rPr lang="es-ES" sz="2000" b="1" dirty="0" smtClean="0">
                <a:latin typeface="+mj-lt"/>
              </a:rPr>
              <a:t>, </a:t>
            </a:r>
            <a:r>
              <a:rPr lang="es-ES" sz="2000" dirty="0" smtClean="0">
                <a:latin typeface="+mj-lt"/>
              </a:rPr>
              <a:t>y sirve para fundir elementos estructurales con una cantidad de refuerzos, que impiden el normal desarrollo de un vaciado; como por ejemplo: las columnas esbeltas, las columnetas de área pequeña y las tortas de placas de entrepiso con espesores mínimos.</a:t>
            </a:r>
          </a:p>
          <a:p>
            <a:pPr algn="just"/>
            <a:r>
              <a:rPr lang="es-ES" sz="2000" b="1" dirty="0" smtClean="0">
                <a:latin typeface="+mj-lt"/>
              </a:rPr>
              <a:t>Grava media </a:t>
            </a:r>
            <a:r>
              <a:rPr lang="es-ES" sz="2000" dirty="0" smtClean="0">
                <a:latin typeface="+mj-lt"/>
              </a:rPr>
              <a:t>con un grosor entre 8 y 12 mm, es mas resistente que la anterior y se utiliza para rellenos de drenajes, suelos y similares.</a:t>
            </a:r>
          </a:p>
          <a:p>
            <a:pPr algn="just"/>
            <a:r>
              <a:rPr lang="es-ES" sz="2000" b="1" dirty="0" smtClean="0">
                <a:latin typeface="+mj-lt"/>
              </a:rPr>
              <a:t>Grava gruesa </a:t>
            </a:r>
            <a:r>
              <a:rPr lang="es-ES" sz="2000" dirty="0" smtClean="0">
                <a:latin typeface="+mj-lt"/>
              </a:rPr>
              <a:t>con un grosor entre los 12 y 20 mm, mucho mas resistente que las dos anteriores, muy utilizada para elaborar concretos de media y alta resistencia, se usa para fundir vigas de cimentación, zapatas aisladas, muros de contención, y cimentaciones profundas.</a:t>
            </a:r>
          </a:p>
          <a:p>
            <a:pPr algn="just"/>
            <a:r>
              <a:rPr lang="es-ES" sz="2000" b="1" dirty="0" smtClean="0">
                <a:latin typeface="+mj-lt"/>
              </a:rPr>
              <a:t>Agua, </a:t>
            </a:r>
            <a:r>
              <a:rPr lang="es-ES" sz="2000" dirty="0" smtClean="0">
                <a:latin typeface="+mj-lt"/>
              </a:rPr>
              <a:t>muy relevante para la resistencia y consistencia del concreto, dependiendo de la relación agua-cemento se puede determinar los asentamientos según su resistencia; el agua es muy esencial para su preparación y posterior curado del concreto, debe estar limpia sin sustancia alguna que pueda perjudicar la resistencia final.</a:t>
            </a:r>
            <a:endParaRPr lang="es-ES" sz="2000" b="1" dirty="0" smtClean="0">
              <a:latin typeface="+mj-lt"/>
            </a:endParaRPr>
          </a:p>
        </p:txBody>
      </p:sp>
      <p:pic>
        <p:nvPicPr>
          <p:cNvPr id="7" name="Marcador de contenido 6"/>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b="10652"/>
          <a:stretch/>
        </p:blipFill>
        <p:spPr>
          <a:xfrm>
            <a:off x="7156450" y="3828436"/>
            <a:ext cx="4753328" cy="2606231"/>
          </a:xfrm>
        </p:spPr>
      </p:pic>
    </p:spTree>
    <p:extLst>
      <p:ext uri="{BB962C8B-B14F-4D97-AF65-F5344CB8AC3E}">
        <p14:creationId xmlns:p14="http://schemas.microsoft.com/office/powerpoint/2010/main" val="244801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p:cNvSpPr>
            <a:spLocks noGrp="1"/>
          </p:cNvSpPr>
          <p:nvPr>
            <p:ph type="body" sz="half" idx="2"/>
          </p:nvPr>
        </p:nvSpPr>
        <p:spPr>
          <a:xfrm>
            <a:off x="146757" y="214488"/>
            <a:ext cx="6874932" cy="6321779"/>
          </a:xfrm>
        </p:spPr>
        <p:txBody>
          <a:bodyPr>
            <a:normAutofit lnSpcReduction="10000"/>
          </a:bodyPr>
          <a:lstStyle/>
          <a:p>
            <a:r>
              <a:rPr lang="es-ES" sz="2600" b="1" smtClean="0"/>
              <a:t>3.4 </a:t>
            </a:r>
            <a:r>
              <a:rPr lang="es-ES" sz="2600" b="1" dirty="0" smtClean="0"/>
              <a:t>Dosificación del concreto</a:t>
            </a:r>
          </a:p>
          <a:p>
            <a:pPr algn="just"/>
            <a:r>
              <a:rPr lang="es-ES" sz="2000" dirty="0" smtClean="0"/>
              <a:t>En cada proyecto de construcción tienen sus propios requerimientos con lo que tiene que ver con la resistencia del concreto; para ello es importante dosificar las mezclas con la utilización de diseños, que permitan cumplir con las necesidades de la obra.</a:t>
            </a:r>
          </a:p>
          <a:p>
            <a:pPr algn="just"/>
            <a:r>
              <a:rPr lang="es-ES" sz="2000" dirty="0" smtClean="0"/>
              <a:t>Cuando el concreto es suministrado de planta concreteras, solo se necesita programar la cantidad, su resistencia y especificaciones para su utilización; pero si la posición geográfica de algunos proyectos impiden que el suministro de planta llegue a obra, se debe contar con un diseño especifico y seguro para ser fabricado en obra.</a:t>
            </a:r>
          </a:p>
          <a:p>
            <a:pPr algn="just"/>
            <a:r>
              <a:rPr lang="es-ES" sz="2000" dirty="0" smtClean="0"/>
              <a:t>Como primera recomendación, no es aplicable la utilización de baldes o a paladas para fabricar un concreto; èsto desafortunadamente se ve a cada rato y solo la fidelidad del cemento impide un desastre en varias construcciones.</a:t>
            </a:r>
          </a:p>
          <a:p>
            <a:pPr algn="just"/>
            <a:r>
              <a:rPr lang="es-ES" sz="2000" dirty="0" smtClean="0"/>
              <a:t>La manera correcta de elaborar concreto en obra es la siguiente: Se fabrica un cajón en madera liviana de 34x34x34 cm que equivale a 0.04 m3 que es la capacidad de un (1) bulto de cemento de 50 kg para una relación 1:2:3; tendríamos 1 bulto de cemento gris + 2 cajones de arena de rio + 3 cajones de gravilla + 25,71 litros de agua aproximadamente para una resistencia nominal de 3224 PSI a los 28 días.</a:t>
            </a:r>
          </a:p>
          <a:p>
            <a:endParaRPr lang="es-ES" sz="2000" dirty="0" smtClean="0"/>
          </a:p>
        </p:txBody>
      </p:sp>
      <p:pic>
        <p:nvPicPr>
          <p:cNvPr id="3" name="Marcador de contenido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47467" y="3386667"/>
            <a:ext cx="4526843" cy="2916589"/>
          </a:xfrm>
        </p:spPr>
      </p:pic>
    </p:spTree>
    <p:extLst>
      <p:ext uri="{BB962C8B-B14F-4D97-AF65-F5344CB8AC3E}">
        <p14:creationId xmlns:p14="http://schemas.microsoft.com/office/powerpoint/2010/main" val="3738607218"/>
      </p:ext>
    </p:extLst>
  </p:cSld>
  <p:clrMapOvr>
    <a:masterClrMapping/>
  </p:clrMapOvr>
</p:sld>
</file>

<file path=ppt/theme/theme1.xml><?xml version="1.0" encoding="utf-8"?>
<a:theme xmlns:a="http://schemas.openxmlformats.org/drawingml/2006/main" name="Tema de Office">
  <a:themeElements>
    <a:clrScheme name="Office">
      <a:dk1>
        <a:sysClr val="windowText" lastClr="EAFFF8"/>
      </a:dk1>
      <a:lt1>
        <a:sysClr val="window" lastClr="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LECCION - 1</Template>
  <TotalTime>633</TotalTime>
  <Words>1686</Words>
  <Application>Microsoft Office PowerPoint</Application>
  <PresentationFormat>Panorámica</PresentationFormat>
  <Paragraphs>35</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Calibri</vt:lpstr>
      <vt:lpstr>Calibri Light</vt:lpstr>
      <vt:lpstr>Times New Roman</vt:lpstr>
      <vt:lpstr>Tema de Office</vt:lpstr>
      <vt:lpstr>3. Curado del concreto</vt:lpstr>
      <vt:lpstr>3.1 Otras aplicaciones de curado para concreto</vt:lpstr>
      <vt:lpstr>3.2 Procedimiento de Inundación y otros </vt:lpstr>
      <vt:lpstr>3.3 Dosificaciones de Concretos </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Secuencia de construcción del pilotaje paso a paso 7 pasos</dc:title>
  <dc:creator>user</dc:creator>
  <cp:lastModifiedBy>user</cp:lastModifiedBy>
  <cp:revision>41</cp:revision>
  <dcterms:created xsi:type="dcterms:W3CDTF">2020-03-21T19:45:59Z</dcterms:created>
  <dcterms:modified xsi:type="dcterms:W3CDTF">2020-07-16T20:15:58Z</dcterms:modified>
</cp:coreProperties>
</file>